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80" r:id="rId3"/>
    <p:sldId id="281" r:id="rId4"/>
    <p:sldId id="276" r:id="rId5"/>
    <p:sldId id="282" r:id="rId6"/>
    <p:sldId id="283" r:id="rId7"/>
    <p:sldId id="279" r:id="rId8"/>
    <p:sldId id="257" r:id="rId9"/>
    <p:sldId id="258" r:id="rId10"/>
    <p:sldId id="284" r:id="rId11"/>
    <p:sldId id="262" r:id="rId12"/>
    <p:sldId id="275" r:id="rId13"/>
    <p:sldId id="266" r:id="rId14"/>
    <p:sldId id="285" r:id="rId15"/>
    <p:sldId id="271" r:id="rId16"/>
    <p:sldId id="272" r:id="rId17"/>
    <p:sldId id="286" r:id="rId18"/>
    <p:sldId id="274" r:id="rId19"/>
    <p:sldId id="265" r:id="rId20"/>
  </p:sldIdLst>
  <p:sldSz cx="9144000" cy="6858000" type="screen4x3"/>
  <p:notesSz cx="6858000" cy="9144000"/>
  <p:defaultTextStyle>
    <a:defPPr>
      <a:defRPr lang="zh-CN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yaor" initials="y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88132"/>
  </p:normalViewPr>
  <p:slideViewPr>
    <p:cSldViewPr>
      <p:cViewPr varScale="1">
        <p:scale>
          <a:sx n="108" d="100"/>
          <a:sy n="108" d="100"/>
        </p:scale>
        <p:origin x="1760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zh-CN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8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84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zh-CN"/>
          </a:p>
        </p:txBody>
      </p:sp>
      <p:sp>
        <p:nvSpPr>
          <p:cNvPr id="184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4ED68D3-4CD4-4A2A-B685-C995075AC13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[1]</a:t>
            </a:r>
            <a:r>
              <a:rPr lang="zh-CN" altLang="en-US" dirty="0"/>
              <a:t>数据源于 </a:t>
            </a:r>
            <a:r>
              <a:rPr lang="en-US" altLang="zh-CN" dirty="0"/>
              <a:t>https://</a:t>
            </a:r>
            <a:r>
              <a:rPr lang="en-US" altLang="zh-CN" dirty="0" err="1"/>
              <a:t>www.fpsb.org</a:t>
            </a:r>
            <a:r>
              <a:rPr lang="en-US" altLang="zh-CN" dirty="0"/>
              <a:t>/news/financial-planning-standards-board-reports-record-number-certified-financial-planner-professionals-worldwide-3/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D68D3-4CD4-4A2A-B685-C995075AC135}" type="slidenum">
              <a:rPr lang="en-US" altLang="zh-CN" smtClean="0"/>
              <a:pPr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400722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[1]</a:t>
            </a:r>
            <a:r>
              <a:rPr lang="zh-CN" altLang="en-US" dirty="0"/>
              <a:t>数据源于 </a:t>
            </a:r>
            <a:r>
              <a:rPr lang="en-US" altLang="zh-CN" dirty="0"/>
              <a:t>https://</a:t>
            </a:r>
            <a:r>
              <a:rPr lang="en-US" altLang="zh-CN" dirty="0" err="1"/>
              <a:t>money.usnews.com</a:t>
            </a:r>
            <a:r>
              <a:rPr lang="en-US" altLang="zh-CN" dirty="0"/>
              <a:t>/careers/best-jobs/financial-advisor</a:t>
            </a:r>
            <a:r>
              <a:rPr lang="zh-CN" altLang="en-US" dirty="0"/>
              <a:t> </a:t>
            </a:r>
            <a:endParaRPr lang="en-US" altLang="zh-CN" dirty="0"/>
          </a:p>
          <a:p>
            <a:r>
              <a:rPr lang="en-US" altLang="zh-CN" dirty="0"/>
              <a:t>[2]</a:t>
            </a:r>
            <a:r>
              <a:rPr lang="zh-CN" altLang="en-US" dirty="0"/>
              <a:t>数据源于 </a:t>
            </a:r>
            <a:r>
              <a:rPr lang="en-US" altLang="zh-CN" dirty="0"/>
              <a:t>https://</a:t>
            </a:r>
            <a:r>
              <a:rPr lang="en-US" altLang="zh-CN" dirty="0" err="1"/>
              <a:t>money.cnn.com</a:t>
            </a:r>
            <a:r>
              <a:rPr lang="en-US" altLang="zh-CN" dirty="0"/>
              <a:t>/pf/best-jobs/2012/snapshots/36.html</a:t>
            </a:r>
          </a:p>
          <a:p>
            <a:r>
              <a:rPr lang="en-US" altLang="zh-CN" dirty="0"/>
              <a:t>[3]</a:t>
            </a:r>
            <a:r>
              <a:rPr lang="zh-CN" altLang="en-US" dirty="0"/>
              <a:t>数据源于 </a:t>
            </a:r>
            <a:r>
              <a:rPr lang="en-US" altLang="zh-CN" dirty="0"/>
              <a:t>https://</a:t>
            </a:r>
            <a:r>
              <a:rPr lang="en-US" altLang="zh-CN" dirty="0" err="1"/>
              <a:t>www.cffp.edu</a:t>
            </a:r>
            <a:r>
              <a:rPr lang="en-US" altLang="zh-CN" dirty="0"/>
              <a:t>/documents/CFFP-Survey-of-Trends-2016.pdf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D68D3-4CD4-4A2A-B685-C995075AC135}" type="slidenum">
              <a:rPr lang="en-US" altLang="zh-CN" smtClean="0"/>
              <a:pPr/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80851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F49C4F-1C2B-499C-9798-10426F815545}" type="slidenum">
              <a:rPr lang="en-US" altLang="zh-CN"/>
              <a:pPr/>
              <a:t>13</a:t>
            </a:fld>
            <a:endParaRPr lang="en-US" altLang="zh-CN"/>
          </a:p>
        </p:txBody>
      </p:sp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[1] </a:t>
            </a:r>
            <a:r>
              <a:rPr lang="zh-CN" altLang="en-US" dirty="0"/>
              <a:t>数据源于</a:t>
            </a:r>
            <a:r>
              <a:rPr lang="en-US" altLang="zh-CN" dirty="0"/>
              <a:t>Asia-Pacific Wealth Report 2018 https://</a:t>
            </a:r>
            <a:r>
              <a:rPr lang="en-US" altLang="zh-CN" dirty="0" err="1"/>
              <a:t>asiapacificwealthreport.com</a:t>
            </a:r>
            <a:r>
              <a:rPr lang="en-US" altLang="zh-CN" dirty="0"/>
              <a:t>/</a:t>
            </a:r>
            <a:r>
              <a:rPr lang="en-US" altLang="zh-CN" dirty="0" err="1"/>
              <a:t>wp</a:t>
            </a:r>
            <a:r>
              <a:rPr lang="en-US" altLang="zh-CN" dirty="0"/>
              <a:t>-content/uploads/sites/8/2018/11/APWR_2018_Web.pdf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     HNWI(High Net Worth Individual)</a:t>
            </a:r>
            <a:r>
              <a:rPr lang="zh-CN" altLang="en-US" dirty="0"/>
              <a:t>，指拥有</a:t>
            </a:r>
            <a:r>
              <a:rPr lang="en-US" sz="1200" b="0" kern="1200" dirty="0">
                <a:solidFill>
                  <a:schemeClr val="tx1"/>
                </a:solidFill>
                <a:effectLst/>
                <a:latin typeface="Arial" charset="0"/>
                <a:ea typeface="宋体" pitchFamily="2" charset="-122"/>
                <a:cs typeface="+mn-cs"/>
              </a:rPr>
              <a:t>US$1 million </a:t>
            </a:r>
            <a:r>
              <a:rPr lang="zh-CN" altLang="en-US" dirty="0"/>
              <a:t>以上的高净值财富个人。</a:t>
            </a:r>
          </a:p>
          <a:p>
            <a:pPr lvl="0"/>
            <a:r>
              <a:rPr lang="en-US" altLang="zh-CN" dirty="0"/>
              <a:t>[2] </a:t>
            </a:r>
            <a:r>
              <a:rPr lang="zh-CN" altLang="en-US" dirty="0"/>
              <a:t>数据源于</a:t>
            </a:r>
            <a:r>
              <a:rPr lang="en-US" altLang="zh-CN" dirty="0"/>
              <a:t>2018 WORLD WEALTH REPORT</a:t>
            </a:r>
            <a:r>
              <a:rPr lang="zh-CN" altLang="en-US" dirty="0"/>
              <a:t> </a:t>
            </a:r>
            <a:r>
              <a:rPr lang="en-US" altLang="zh-CN" dirty="0"/>
              <a:t>https://</a:t>
            </a:r>
            <a:r>
              <a:rPr lang="en-US" altLang="zh-CN" dirty="0" err="1"/>
              <a:t>worldwealthreport.com</a:t>
            </a:r>
            <a:r>
              <a:rPr lang="en-US" altLang="zh-CN" dirty="0"/>
              <a:t>/</a:t>
            </a:r>
            <a:r>
              <a:rPr lang="en-US" altLang="zh-CN" dirty="0" err="1"/>
              <a:t>wp</a:t>
            </a:r>
            <a:r>
              <a:rPr lang="en-US" altLang="zh-CN" dirty="0"/>
              <a:t>-content/uploads/sites/7/2018/10/World-Wealth-Report_2018.pdf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[1]</a:t>
            </a:r>
            <a:r>
              <a:rPr lang="zh-CN" altLang="en-US" dirty="0"/>
              <a:t>数据源于 </a:t>
            </a:r>
            <a:r>
              <a:rPr lang="en-US" altLang="zh-CN" dirty="0"/>
              <a:t>2017</a:t>
            </a:r>
            <a:r>
              <a:rPr lang="zh-CN" altLang="en-US" dirty="0"/>
              <a:t>中国私人财富报告 </a:t>
            </a:r>
            <a:r>
              <a:rPr lang="en-US" altLang="zh-CN" dirty="0"/>
              <a:t>http://</a:t>
            </a:r>
            <a:r>
              <a:rPr lang="en-US" altLang="zh-CN" dirty="0" err="1"/>
              <a:t>www.bain.cn</a:t>
            </a:r>
            <a:r>
              <a:rPr lang="en-US" altLang="zh-CN" dirty="0"/>
              <a:t>/pdfs/201708140851144139.pdf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D68D3-4CD4-4A2A-B685-C995075AC135}" type="slidenum">
              <a:rPr lang="en-US" altLang="zh-CN" smtClean="0"/>
              <a:pPr/>
              <a:t>14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891325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D68D3-4CD4-4A2A-B685-C995075AC135}" type="slidenum">
              <a:rPr lang="en-US" altLang="zh-CN" smtClean="0"/>
              <a:pPr/>
              <a:t>15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756687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DA684AC-9BA7-4877-83EB-866120FDED39}" type="slidenum">
              <a:rPr lang="en-US" altLang="zh-CN"/>
              <a:pPr/>
              <a:t>16</a:t>
            </a:fld>
            <a:endParaRPr lang="en-US" altLang="zh-CN"/>
          </a:p>
        </p:txBody>
      </p:sp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2008</a:t>
            </a:r>
            <a:r>
              <a:rPr lang="zh-CN" altLang="en-US" dirty="0"/>
              <a:t>年，上海林英企业管理咨询有限公司首席执行官林裕辉先生认为，中国内地的金融领域至少缺乏</a:t>
            </a:r>
            <a:r>
              <a:rPr lang="en-US" altLang="zh-CN" dirty="0"/>
              <a:t>50</a:t>
            </a:r>
            <a:r>
              <a:rPr lang="zh-CN" altLang="en-US" dirty="0"/>
              <a:t>万符合国际标准的理财规划师（ＣＦＰ）。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9B478D-EA01-47AA-B084-E3EE9F27761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205C06-4C98-4D68-BEF3-31A3A01F1E4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267E70-7B93-4CBB-B0AA-FA8A39CEBD6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18B273C-ADA0-401A-968E-F4B6DFE9B98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BB87AA-0C40-4309-971D-BC4D0A76BFE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4E0320-EF38-4A63-A17C-5235CCE7300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BC4B08-7D53-47CB-A01E-A3063E23182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27E2A9-6306-419E-B493-23388CE67A1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CE4DE5-E1B2-4207-BA8B-6A0EEC5B0F9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41817F-8A1A-4EF7-A4CB-C55FBDAB5CE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1AB442-1C20-4C55-9143-5ABADEE63C0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65EC5B-008B-4A6D-9484-641A4BDEA29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BC46B63-42EB-475C-B870-F32FD413768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1484313"/>
            <a:ext cx="7772400" cy="1470025"/>
          </a:xfrm>
        </p:spPr>
        <p:txBody>
          <a:bodyPr/>
          <a:lstStyle/>
          <a:p>
            <a:r>
              <a:rPr lang="zh-CN" altLang="en-US" sz="3600" dirty="0"/>
              <a:t>密苏里大学</a:t>
            </a:r>
            <a:br>
              <a:rPr lang="zh-CN" altLang="en-US" sz="3600" dirty="0"/>
            </a:br>
            <a:r>
              <a:rPr lang="zh-CN" altLang="en-US" sz="3600" dirty="0"/>
              <a:t>个人理财规划</a:t>
            </a:r>
            <a:r>
              <a:rPr lang="en-US" altLang="zh-CN" sz="3600" dirty="0"/>
              <a:t>3+1+1</a:t>
            </a:r>
            <a:r>
              <a:rPr lang="zh-CN" altLang="en-US" sz="3600" dirty="0"/>
              <a:t>项目</a:t>
            </a:r>
            <a:br>
              <a:rPr lang="zh-CN" altLang="en-US" sz="3600" dirty="0"/>
            </a:br>
            <a:endParaRPr lang="en-US" altLang="zh-CN" sz="3600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sz="2800" dirty="0"/>
              <a:t>密苏里大学</a:t>
            </a:r>
          </a:p>
          <a:p>
            <a:r>
              <a:rPr lang="en-US" altLang="zh-CN" sz="2800" dirty="0"/>
              <a:t>2019</a:t>
            </a:r>
            <a:r>
              <a:rPr lang="zh-CN" altLang="en-US" sz="2800" dirty="0"/>
              <a:t>年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EC144C-6AD7-4740-9066-FF4172275D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3+1+1</a:t>
            </a:r>
            <a:r>
              <a:rPr lang="zh-CN" altLang="en-US" sz="4000" dirty="0"/>
              <a:t>项目流程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F9F870-C46C-6F4E-9683-638D86F330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/>
              <a:t>第一阶段</a:t>
            </a:r>
            <a:endParaRPr lang="en-US" altLang="zh-CN" sz="2400" dirty="0"/>
          </a:p>
          <a:p>
            <a:pPr lvl="1"/>
            <a:r>
              <a:rPr lang="zh-CN" altLang="en-US" sz="2100" dirty="0"/>
              <a:t>在国内大学完成本科前三年课程</a:t>
            </a:r>
            <a:endParaRPr lang="en-US" altLang="zh-CN" sz="2100" dirty="0"/>
          </a:p>
          <a:p>
            <a:pPr lvl="1"/>
            <a:r>
              <a:rPr lang="zh-CN" altLang="en-US" sz="2100" dirty="0"/>
              <a:t>在第三年开始项目申请</a:t>
            </a:r>
            <a:endParaRPr lang="en-US" altLang="zh-CN" sz="2100" dirty="0"/>
          </a:p>
          <a:p>
            <a:r>
              <a:rPr lang="zh-CN" altLang="en-US" sz="2400" dirty="0"/>
              <a:t>第二阶段</a:t>
            </a:r>
            <a:endParaRPr lang="en-US" altLang="zh-CN" sz="2400" dirty="0"/>
          </a:p>
          <a:p>
            <a:pPr lvl="1"/>
            <a:r>
              <a:rPr lang="zh-CN" altLang="en-US" sz="2100" dirty="0"/>
              <a:t>学生在密苏里大学作为本科生完成第一个“</a:t>
            </a:r>
            <a:r>
              <a:rPr lang="en-US" altLang="zh-CN" sz="2100" dirty="0"/>
              <a:t>1</a:t>
            </a:r>
            <a:r>
              <a:rPr lang="zh-CN" altLang="en-US" sz="2100" dirty="0"/>
              <a:t>”年的规定课程</a:t>
            </a:r>
            <a:endParaRPr lang="en-US" altLang="zh-CN" sz="2100" dirty="0"/>
          </a:p>
          <a:p>
            <a:pPr lvl="1"/>
            <a:r>
              <a:rPr lang="zh-CN" altLang="en-US" sz="2100" dirty="0"/>
              <a:t>在第二学期进行研究生入学申请</a:t>
            </a:r>
            <a:endParaRPr lang="en-US" altLang="zh-CN" sz="2100" dirty="0"/>
          </a:p>
          <a:p>
            <a:pPr lvl="1"/>
            <a:r>
              <a:rPr lang="zh-CN" altLang="en-US" sz="2100" dirty="0"/>
              <a:t>学生将获得国内大学颁发的本科毕业证书及学士学位</a:t>
            </a:r>
            <a:r>
              <a:rPr lang="en-US" sz="2100" dirty="0"/>
              <a:t> </a:t>
            </a:r>
          </a:p>
          <a:p>
            <a:r>
              <a:rPr lang="zh-CN" altLang="en-US" sz="2400" dirty="0"/>
              <a:t>第三阶段</a:t>
            </a:r>
            <a:endParaRPr lang="en-US" altLang="zh-CN" sz="2400" dirty="0"/>
          </a:p>
          <a:p>
            <a:pPr lvl="1"/>
            <a:r>
              <a:rPr lang="zh-CN" altLang="en-US" sz="2100" dirty="0"/>
              <a:t>学生在密苏里大学作为研究生完成第二个“</a:t>
            </a:r>
            <a:r>
              <a:rPr lang="en-US" altLang="zh-CN" sz="2100" dirty="0"/>
              <a:t>1</a:t>
            </a:r>
            <a:r>
              <a:rPr lang="zh-CN" altLang="en-US" sz="2100" dirty="0"/>
              <a:t>”年的规定课程</a:t>
            </a:r>
            <a:endParaRPr lang="en-US" altLang="zh-CN" sz="2100" dirty="0"/>
          </a:p>
          <a:p>
            <a:pPr lvl="1"/>
            <a:r>
              <a:rPr lang="zh-CN" altLang="en-US" sz="2100" dirty="0"/>
              <a:t>符合毕业要求的学生将获得密苏里大学金融规划硕士学位</a:t>
            </a:r>
            <a:endParaRPr lang="en-US" altLang="zh-CN" sz="2100" dirty="0"/>
          </a:p>
          <a:p>
            <a:pPr lvl="1"/>
            <a:endParaRPr lang="en-US" sz="2400" dirty="0"/>
          </a:p>
          <a:p>
            <a:pPr marL="457200" lvl="1" indent="0">
              <a:buNone/>
            </a:pPr>
            <a:endParaRPr lang="en-US" altLang="zh-CN" dirty="0"/>
          </a:p>
          <a:p>
            <a:pPr lvl="1"/>
            <a:endParaRPr lang="en-US" altLang="zh-CN" dirty="0"/>
          </a:p>
          <a:p>
            <a:endParaRPr lang="en-US" altLang="zh-CN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1441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dirty="0"/>
              <a:t>入学条件及学费</a:t>
            </a:r>
            <a:endParaRPr lang="en-US" sz="4000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2800" dirty="0"/>
              <a:t>学生入学条件</a:t>
            </a:r>
            <a:endParaRPr lang="en-US" altLang="zh-CN" sz="2800" dirty="0"/>
          </a:p>
          <a:p>
            <a:pPr lvl="1"/>
            <a:r>
              <a:rPr lang="zh-CN" altLang="en-US" sz="2400" dirty="0"/>
              <a:t>本科</a:t>
            </a:r>
            <a:r>
              <a:rPr lang="en-US" altLang="zh-CN" sz="2400" dirty="0"/>
              <a:t>GPA</a:t>
            </a:r>
            <a:r>
              <a:rPr lang="zh-CN" altLang="en-US" sz="2400" dirty="0"/>
              <a:t>成绩在</a:t>
            </a:r>
            <a:r>
              <a:rPr lang="en-US" altLang="zh-CN" sz="2400" dirty="0"/>
              <a:t>3.0</a:t>
            </a:r>
            <a:r>
              <a:rPr lang="zh-CN" altLang="en-US" sz="2400" dirty="0"/>
              <a:t>以上</a:t>
            </a:r>
          </a:p>
          <a:p>
            <a:pPr lvl="1"/>
            <a:r>
              <a:rPr lang="en-US" altLang="zh-CN" sz="2400" dirty="0"/>
              <a:t>TOFEL</a:t>
            </a:r>
            <a:r>
              <a:rPr lang="zh-CN" altLang="en-US" sz="2400" dirty="0"/>
              <a:t>成绩机考</a:t>
            </a:r>
            <a:r>
              <a:rPr lang="en-US" altLang="zh-CN" sz="2400" dirty="0"/>
              <a:t>79-80</a:t>
            </a:r>
            <a:r>
              <a:rPr lang="zh-CN" altLang="en-US" sz="2400" dirty="0"/>
              <a:t>分</a:t>
            </a:r>
            <a:r>
              <a:rPr lang="en-US" altLang="zh-CN" sz="2400" dirty="0"/>
              <a:t>(</a:t>
            </a:r>
            <a:r>
              <a:rPr lang="zh-CN" altLang="en-US" sz="2400" dirty="0"/>
              <a:t>每部分不低于</a:t>
            </a:r>
            <a:r>
              <a:rPr lang="en-US" altLang="zh-CN" sz="2400" dirty="0"/>
              <a:t>17)</a:t>
            </a:r>
            <a:r>
              <a:rPr lang="zh-CN" altLang="en-US" sz="2400" dirty="0"/>
              <a:t>，雅思</a:t>
            </a:r>
            <a:r>
              <a:rPr lang="en-US" altLang="zh-CN" sz="2400" dirty="0"/>
              <a:t>6.5</a:t>
            </a:r>
            <a:r>
              <a:rPr lang="zh-CN" altLang="en-US" sz="2400" dirty="0"/>
              <a:t>分</a:t>
            </a:r>
            <a:r>
              <a:rPr lang="en-US" altLang="zh-CN" sz="2400" dirty="0"/>
              <a:t>(</a:t>
            </a:r>
            <a:r>
              <a:rPr lang="zh-CN" altLang="en-US" sz="2400" dirty="0"/>
              <a:t>每部分不低于</a:t>
            </a:r>
            <a:r>
              <a:rPr lang="en-US" altLang="zh-CN" sz="2400" dirty="0"/>
              <a:t>6)</a:t>
            </a:r>
            <a:endParaRPr lang="zh-CN" altLang="en-US" sz="2400" dirty="0"/>
          </a:p>
          <a:p>
            <a:pPr lvl="1"/>
            <a:r>
              <a:rPr lang="zh-CN" altLang="en-US" sz="2400" dirty="0"/>
              <a:t>有足够的财力证明，满足美国签证要求</a:t>
            </a:r>
            <a:endParaRPr lang="en-US" altLang="zh-CN" sz="2400" dirty="0"/>
          </a:p>
          <a:p>
            <a:r>
              <a:rPr lang="zh-CN" altLang="en-US" sz="2800" dirty="0"/>
              <a:t>学费</a:t>
            </a:r>
          </a:p>
          <a:p>
            <a:pPr lvl="1"/>
            <a:r>
              <a:rPr lang="zh-CN" altLang="en-US" sz="2400" dirty="0"/>
              <a:t>本科生每学期</a:t>
            </a:r>
            <a:r>
              <a:rPr lang="en-US" altLang="zh-CN" sz="2400" dirty="0"/>
              <a:t>(</a:t>
            </a:r>
            <a:r>
              <a:rPr lang="zh-CN" altLang="en-US" sz="2400" dirty="0"/>
              <a:t>以</a:t>
            </a:r>
            <a:r>
              <a:rPr lang="en-US" altLang="zh-CN" sz="2400" dirty="0"/>
              <a:t>12</a:t>
            </a:r>
            <a:r>
              <a:rPr lang="zh-CN" altLang="en-US" sz="2400" dirty="0"/>
              <a:t>个学分为例</a:t>
            </a:r>
            <a:r>
              <a:rPr lang="en-US" altLang="zh-CN" sz="2400" dirty="0"/>
              <a:t>):</a:t>
            </a:r>
            <a:r>
              <a:rPr lang="zh-CN" altLang="en-US" sz="2400" dirty="0"/>
              <a:t> </a:t>
            </a:r>
            <a:r>
              <a:rPr lang="en-US" altLang="zh-CN" sz="2400" dirty="0"/>
              <a:t>$11,009</a:t>
            </a:r>
            <a:endParaRPr lang="en-US" sz="2400" dirty="0"/>
          </a:p>
          <a:p>
            <a:pPr lvl="1"/>
            <a:r>
              <a:rPr lang="zh-CN" altLang="en-US" sz="2400" dirty="0"/>
              <a:t>研究生每学期</a:t>
            </a:r>
            <a:r>
              <a:rPr lang="en-US" altLang="zh-CN" sz="2400" dirty="0"/>
              <a:t>(</a:t>
            </a:r>
            <a:r>
              <a:rPr lang="zh-CN" altLang="en-US" sz="2400" dirty="0"/>
              <a:t>以</a:t>
            </a:r>
            <a:r>
              <a:rPr lang="en-US" altLang="zh-CN" sz="2400" dirty="0"/>
              <a:t>9</a:t>
            </a:r>
            <a:r>
              <a:rPr lang="zh-CN" altLang="en-US" sz="2400" dirty="0"/>
              <a:t>个学分为例</a:t>
            </a:r>
            <a:r>
              <a:rPr lang="en-US" altLang="zh-CN" sz="2400" dirty="0"/>
              <a:t>):</a:t>
            </a:r>
            <a:r>
              <a:rPr lang="zh-CN" altLang="en-US" sz="2400" dirty="0"/>
              <a:t> </a:t>
            </a:r>
            <a:r>
              <a:rPr lang="en-US" altLang="zh-CN" sz="2400" dirty="0"/>
              <a:t>$9,715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dirty="0"/>
              <a:t>实习机会</a:t>
            </a:r>
            <a:endParaRPr lang="en-US" sz="4000" dirty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800" dirty="0"/>
              <a:t>圣路易斯是仅次于纽约的第二大金融城市，有助于寻找实习机会。</a:t>
            </a:r>
          </a:p>
          <a:p>
            <a:pPr>
              <a:lnSpc>
                <a:spcPct val="90000"/>
              </a:lnSpc>
            </a:pPr>
            <a:r>
              <a:rPr lang="zh-CN" altLang="en-US" sz="2800" dirty="0"/>
              <a:t>大金融机构有</a:t>
            </a:r>
          </a:p>
          <a:p>
            <a:pPr lvl="1">
              <a:lnSpc>
                <a:spcPct val="90000"/>
              </a:lnSpc>
            </a:pPr>
            <a:r>
              <a:rPr lang="en-US" altLang="zh-CN" sz="2400" dirty="0"/>
              <a:t>Edward Jones</a:t>
            </a:r>
          </a:p>
          <a:p>
            <a:pPr lvl="1">
              <a:lnSpc>
                <a:spcPct val="90000"/>
              </a:lnSpc>
            </a:pPr>
            <a:r>
              <a:rPr lang="en-US" altLang="zh-CN" sz="2400" dirty="0"/>
              <a:t>Wells Fargo Advisors</a:t>
            </a:r>
          </a:p>
          <a:p>
            <a:pPr lvl="1">
              <a:lnSpc>
                <a:spcPct val="90000"/>
              </a:lnSpc>
            </a:pPr>
            <a:r>
              <a:rPr lang="en-US" altLang="zh-CN" sz="2400" dirty="0" err="1"/>
              <a:t>Scottrade</a:t>
            </a:r>
            <a:endParaRPr lang="en-US" altLang="zh-CN" sz="2400" dirty="0"/>
          </a:p>
          <a:p>
            <a:pPr lvl="1">
              <a:lnSpc>
                <a:spcPct val="90000"/>
              </a:lnSpc>
            </a:pPr>
            <a:r>
              <a:rPr lang="en-US" altLang="zh-CN" sz="2400" dirty="0"/>
              <a:t>Stifel Stifel</a:t>
            </a:r>
            <a:r>
              <a:rPr lang="zh-CN" altLang="en-US" sz="2400" dirty="0"/>
              <a:t> </a:t>
            </a:r>
            <a:r>
              <a:rPr lang="en-US" altLang="zh-CN" sz="2400" dirty="0"/>
              <a:t>Trust</a:t>
            </a:r>
            <a:r>
              <a:rPr lang="zh-CN" altLang="en-US" sz="2400" dirty="0"/>
              <a:t> </a:t>
            </a:r>
            <a:r>
              <a:rPr lang="en-US" altLang="zh-CN" sz="2400" dirty="0"/>
              <a:t>Company</a:t>
            </a:r>
          </a:p>
          <a:p>
            <a:pPr lvl="1">
              <a:lnSpc>
                <a:spcPct val="90000"/>
              </a:lnSpc>
            </a:pPr>
            <a:r>
              <a:rPr lang="en-US" altLang="zh-CN" sz="2400" dirty="0"/>
              <a:t>Renaissance</a:t>
            </a:r>
            <a:r>
              <a:rPr lang="zh-CN" altLang="en-US" sz="2400" dirty="0"/>
              <a:t> </a:t>
            </a:r>
            <a:r>
              <a:rPr lang="en-US" altLang="zh-CN" sz="2400" dirty="0"/>
              <a:t>Financial</a:t>
            </a:r>
            <a:r>
              <a:rPr lang="zh-CN" altLang="en-US" sz="2400" dirty="0"/>
              <a:t> </a:t>
            </a:r>
            <a:endParaRPr lang="en-US" altLang="zh-CN" sz="2400" dirty="0"/>
          </a:p>
          <a:p>
            <a:pPr lvl="1">
              <a:lnSpc>
                <a:spcPct val="90000"/>
              </a:lnSpc>
            </a:pPr>
            <a:r>
              <a:rPr lang="en-US" altLang="zh-CN" sz="2400" dirty="0"/>
              <a:t>American Century Investments</a:t>
            </a:r>
          </a:p>
          <a:p>
            <a:pPr lvl="1">
              <a:lnSpc>
                <a:spcPct val="90000"/>
              </a:lnSpc>
            </a:pPr>
            <a:r>
              <a:rPr lang="en-US" altLang="zh-CN" sz="2400" dirty="0"/>
              <a:t>Missouri Credit Unions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br>
              <a:rPr lang="en-US" altLang="zh-CN" sz="4000" dirty="0"/>
            </a:br>
            <a:r>
              <a:rPr lang="zh-CN" altLang="en-US" sz="4000" dirty="0"/>
              <a:t>理财规划师的市场前景（供参考）</a:t>
            </a:r>
            <a:br>
              <a:rPr lang="zh-CN" altLang="en-US" sz="4000" dirty="0"/>
            </a:br>
            <a:endParaRPr lang="en-US" sz="4000" dirty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2800" dirty="0"/>
              <a:t>个人市场需求增长迅速</a:t>
            </a:r>
            <a:endParaRPr lang="en-US" altLang="zh-CN" sz="2800" dirty="0"/>
          </a:p>
          <a:p>
            <a:pPr lvl="1"/>
            <a:r>
              <a:rPr lang="en-US" altLang="zh-CN" sz="2400" dirty="0"/>
              <a:t>2016</a:t>
            </a:r>
            <a:r>
              <a:rPr lang="zh-CN" altLang="en-US" sz="2400" dirty="0"/>
              <a:t>年，中国个人持有的可投资资产总体规模达到</a:t>
            </a:r>
            <a:r>
              <a:rPr lang="en-US" altLang="zh-CN" sz="2400" dirty="0"/>
              <a:t>165</a:t>
            </a:r>
            <a:r>
              <a:rPr lang="zh-CN" altLang="en-US" sz="2400" dirty="0"/>
              <a:t>万亿人民币，</a:t>
            </a:r>
            <a:r>
              <a:rPr lang="en-US" altLang="zh-CN" sz="2400" dirty="0"/>
              <a:t>2014-2016</a:t>
            </a:r>
            <a:r>
              <a:rPr lang="zh-CN" altLang="en-US" sz="2400" dirty="0"/>
              <a:t>年年均复合增长率达到</a:t>
            </a:r>
            <a:r>
              <a:rPr lang="en-US" altLang="zh-CN" sz="2400" dirty="0"/>
              <a:t>21%</a:t>
            </a:r>
          </a:p>
          <a:p>
            <a:pPr lvl="1"/>
            <a:r>
              <a:rPr lang="zh-CN" altLang="en-US" sz="2400" dirty="0"/>
              <a:t>中国</a:t>
            </a:r>
            <a:r>
              <a:rPr lang="en-US" altLang="zh-CN" sz="2400" dirty="0"/>
              <a:t>(</a:t>
            </a:r>
            <a:r>
              <a:rPr lang="zh-CN" altLang="en-US" sz="2400" dirty="0"/>
              <a:t>大陆</a:t>
            </a:r>
            <a:r>
              <a:rPr lang="en-US" altLang="zh-CN" sz="2400" dirty="0"/>
              <a:t>)</a:t>
            </a:r>
            <a:r>
              <a:rPr lang="zh-CN" altLang="en-US" sz="2400" dirty="0"/>
              <a:t>高净值人群</a:t>
            </a:r>
            <a:r>
              <a:rPr lang="en-US" altLang="zh-CN" sz="2400" dirty="0"/>
              <a:t>(HNWI)</a:t>
            </a:r>
            <a:r>
              <a:rPr lang="zh-CN" altLang="en-US" sz="2400" dirty="0"/>
              <a:t>逐年扩大</a:t>
            </a:r>
            <a:endParaRPr lang="en-US" altLang="zh-CN" sz="2400" dirty="0"/>
          </a:p>
          <a:p>
            <a:pPr lvl="1"/>
            <a:endParaRPr lang="en-US" altLang="zh-CN" sz="2400" dirty="0"/>
          </a:p>
          <a:p>
            <a:pPr lvl="1"/>
            <a:endParaRPr lang="en-US" altLang="zh-CN" sz="2400" dirty="0"/>
          </a:p>
          <a:p>
            <a:pPr lvl="1"/>
            <a:endParaRPr lang="en-US" altLang="zh-CN" sz="2400" dirty="0"/>
          </a:p>
          <a:p>
            <a:pPr lvl="1"/>
            <a:r>
              <a:rPr lang="zh-CN" altLang="en-US" sz="2400" dirty="0"/>
              <a:t>目前，中国</a:t>
            </a:r>
            <a:r>
              <a:rPr lang="en-US" altLang="zh-CN" sz="2400" dirty="0"/>
              <a:t>(</a:t>
            </a:r>
            <a:r>
              <a:rPr lang="zh-CN" altLang="en-US" sz="2400" dirty="0"/>
              <a:t>大陆</a:t>
            </a:r>
            <a:r>
              <a:rPr lang="en-US" altLang="zh-CN" sz="2400" dirty="0"/>
              <a:t>)HNWI</a:t>
            </a:r>
            <a:r>
              <a:rPr lang="zh-CN" altLang="en-US" sz="2400" dirty="0"/>
              <a:t>人数超过了英国，法国，位居全球第四。</a:t>
            </a:r>
            <a:endParaRPr lang="en-US" altLang="zh-CN" sz="2400" dirty="0"/>
          </a:p>
          <a:p>
            <a:pPr lvl="1"/>
            <a:endParaRPr lang="en-US" altLang="zh-CN" sz="2400" dirty="0"/>
          </a:p>
          <a:p>
            <a:pPr marL="457200" lvl="1" indent="0">
              <a:buNone/>
            </a:pPr>
            <a:endParaRPr lang="en-US" altLang="zh-CN" sz="2400" dirty="0"/>
          </a:p>
          <a:p>
            <a:pPr marL="457200" lvl="1" indent="0">
              <a:buNone/>
            </a:pPr>
            <a:endParaRPr lang="zh-CN" altLang="en-US" sz="2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E6C33A5-1927-1B4C-89A4-977573212A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6365522"/>
              </p:ext>
            </p:extLst>
          </p:nvPr>
        </p:nvGraphicFramePr>
        <p:xfrm>
          <a:off x="1115616" y="3573016"/>
          <a:ext cx="7200804" cy="84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00134">
                  <a:extLst>
                    <a:ext uri="{9D8B030D-6E8A-4147-A177-3AD203B41FA5}">
                      <a16:colId xmlns:a16="http://schemas.microsoft.com/office/drawing/2014/main" val="980010565"/>
                    </a:ext>
                  </a:extLst>
                </a:gridCol>
                <a:gridCol w="1200134">
                  <a:extLst>
                    <a:ext uri="{9D8B030D-6E8A-4147-A177-3AD203B41FA5}">
                      <a16:colId xmlns:a16="http://schemas.microsoft.com/office/drawing/2014/main" val="2367372768"/>
                    </a:ext>
                  </a:extLst>
                </a:gridCol>
                <a:gridCol w="1200134">
                  <a:extLst>
                    <a:ext uri="{9D8B030D-6E8A-4147-A177-3AD203B41FA5}">
                      <a16:colId xmlns:a16="http://schemas.microsoft.com/office/drawing/2014/main" val="620295922"/>
                    </a:ext>
                  </a:extLst>
                </a:gridCol>
                <a:gridCol w="1200134">
                  <a:extLst>
                    <a:ext uri="{9D8B030D-6E8A-4147-A177-3AD203B41FA5}">
                      <a16:colId xmlns:a16="http://schemas.microsoft.com/office/drawing/2014/main" val="126810853"/>
                    </a:ext>
                  </a:extLst>
                </a:gridCol>
                <a:gridCol w="1200134">
                  <a:extLst>
                    <a:ext uri="{9D8B030D-6E8A-4147-A177-3AD203B41FA5}">
                      <a16:colId xmlns:a16="http://schemas.microsoft.com/office/drawing/2014/main" val="3125443358"/>
                    </a:ext>
                  </a:extLst>
                </a:gridCol>
                <a:gridCol w="1200134">
                  <a:extLst>
                    <a:ext uri="{9D8B030D-6E8A-4147-A177-3AD203B41FA5}">
                      <a16:colId xmlns:a16="http://schemas.microsoft.com/office/drawing/2014/main" val="1814224002"/>
                    </a:ext>
                  </a:extLst>
                </a:gridCol>
              </a:tblGrid>
              <a:tr h="313447">
                <a:tc>
                  <a:txBody>
                    <a:bodyPr/>
                    <a:lstStyle/>
                    <a:p>
                      <a:r>
                        <a:rPr lang="en-US" altLang="zh-CN" dirty="0"/>
                        <a:t>2010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2011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2013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2014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2016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2017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1618230"/>
                  </a:ext>
                </a:extLst>
              </a:tr>
              <a:tr h="478640">
                <a:tc>
                  <a:txBody>
                    <a:bodyPr/>
                    <a:lstStyle/>
                    <a:p>
                      <a:r>
                        <a:rPr lang="en-US" altLang="zh-CN" dirty="0"/>
                        <a:t>534,000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562,000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758,000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890,000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1,129,000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1,256,000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367038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65786D-18BE-1446-A5B6-89E28A2DD9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altLang="zh-CN" dirty="0"/>
            </a:br>
            <a:r>
              <a:rPr lang="zh-CN" altLang="en-US" sz="4000" dirty="0"/>
              <a:t>理财规划师的市场前景（供参考）</a:t>
            </a:r>
            <a:br>
              <a:rPr lang="zh-CN" altLang="en-US" sz="4000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974ED7-CDB2-864F-9F0A-B251604D20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dirty="0"/>
              <a:t>高净值人群对专业机构的依赖度</a:t>
            </a:r>
            <a:endParaRPr lang="en-US" altLang="zh-CN" sz="2800" dirty="0"/>
          </a:p>
          <a:p>
            <a:pPr lvl="1"/>
            <a:r>
              <a:rPr lang="en-US" altLang="zh-CN" sz="2400" dirty="0"/>
              <a:t>2009</a:t>
            </a:r>
            <a:r>
              <a:rPr lang="zh-CN" altLang="en-US" sz="2400" dirty="0"/>
              <a:t>年，高净值人士的个人可投资资产仅有不到</a:t>
            </a:r>
            <a:r>
              <a:rPr lang="en-US" altLang="zh-CN" sz="2400" dirty="0"/>
              <a:t>40%</a:t>
            </a:r>
            <a:r>
              <a:rPr lang="zh-CN" altLang="en-US" sz="2400" dirty="0"/>
              <a:t>由机构管理，其中私人银行管理部分不足</a:t>
            </a:r>
            <a:r>
              <a:rPr lang="en-US" altLang="zh-CN" sz="2400" dirty="0"/>
              <a:t>15%</a:t>
            </a:r>
            <a:r>
              <a:rPr lang="zh-CN" altLang="en-US" sz="2400" dirty="0"/>
              <a:t>。</a:t>
            </a:r>
            <a:endParaRPr lang="en-US" altLang="zh-CN" sz="2400" dirty="0"/>
          </a:p>
          <a:p>
            <a:pPr lvl="1"/>
            <a:r>
              <a:rPr lang="zh-CN" altLang="en-US" sz="2400" dirty="0"/>
              <a:t>截止至</a:t>
            </a:r>
            <a:r>
              <a:rPr lang="en-US" altLang="zh-CN" sz="2400" dirty="0"/>
              <a:t>2017</a:t>
            </a:r>
            <a:r>
              <a:rPr lang="zh-CN" altLang="en-US" sz="2400" dirty="0"/>
              <a:t>年，该数字上升到约</a:t>
            </a:r>
            <a:r>
              <a:rPr lang="en-US" altLang="zh-CN" sz="2400" dirty="0"/>
              <a:t>60%</a:t>
            </a:r>
            <a:r>
              <a:rPr lang="zh-CN" altLang="en-US" sz="2400" dirty="0"/>
              <a:t>，其中私人银行管理部分达到了近</a:t>
            </a:r>
            <a:r>
              <a:rPr lang="en-US" altLang="zh-CN" sz="2400" dirty="0"/>
              <a:t>50%</a:t>
            </a:r>
            <a:r>
              <a:rPr lang="zh-CN" altLang="en-US" sz="2400" dirty="0"/>
              <a:t>。 </a:t>
            </a:r>
            <a:endParaRPr lang="en-US" altLang="zh-CN" sz="2400" dirty="0"/>
          </a:p>
          <a:p>
            <a:r>
              <a:rPr lang="zh-CN" altLang="en-US" sz="2800" dirty="0"/>
              <a:t>高净值人群财富目标</a:t>
            </a:r>
            <a:endParaRPr lang="en-US" altLang="zh-CN" sz="2800" dirty="0"/>
          </a:p>
          <a:p>
            <a:pPr lvl="1"/>
            <a:r>
              <a:rPr lang="zh-CN" altLang="en-US" sz="2400" dirty="0"/>
              <a:t>从“创造更多财富”演变到以“财富保障”和“财富传承”为首要考量</a:t>
            </a:r>
            <a:endParaRPr lang="en-US" altLang="zh-CN" sz="2400" dirty="0"/>
          </a:p>
          <a:p>
            <a:pPr marL="0" indent="0">
              <a:buNone/>
            </a:pPr>
            <a:endParaRPr lang="en-US" altLang="zh-CN" sz="2800" dirty="0"/>
          </a:p>
          <a:p>
            <a:pPr marL="457200" lvl="1" indent="0">
              <a:buNone/>
            </a:pPr>
            <a:endParaRPr lang="zh-CN" altLang="en-US" dirty="0"/>
          </a:p>
          <a:p>
            <a:pPr lvl="1"/>
            <a:endParaRPr lang="en-US" altLang="zh-CN" sz="2400" dirty="0"/>
          </a:p>
          <a:p>
            <a:endParaRPr lang="zh-CN" altLang="en-US" sz="2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3181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dirty="0"/>
              <a:t>理财服务现状（供参考）</a:t>
            </a:r>
            <a:endParaRPr lang="en-US" sz="4000" dirty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理财服务供应不足</a:t>
            </a:r>
          </a:p>
          <a:p>
            <a:pPr lvl="1">
              <a:lnSpc>
                <a:spcPct val="90000"/>
              </a:lnSpc>
            </a:pPr>
            <a:r>
              <a:rPr lang="zh-CN" altLang="en-US" dirty="0"/>
              <a:t>截至</a:t>
            </a:r>
            <a:r>
              <a:rPr lang="en-US" altLang="zh-CN" dirty="0"/>
              <a:t>2018</a:t>
            </a:r>
            <a:r>
              <a:rPr lang="zh-CN" altLang="en-US" dirty="0"/>
              <a:t>年</a:t>
            </a:r>
            <a:r>
              <a:rPr lang="en-US" altLang="zh-CN" dirty="0"/>
              <a:t>12</a:t>
            </a:r>
            <a:r>
              <a:rPr lang="zh-CN" altLang="en-US" dirty="0"/>
              <a:t>月，中国大陆共有和</a:t>
            </a:r>
            <a:r>
              <a:rPr lang="en-US" altLang="zh-CN" dirty="0"/>
              <a:t>20,047</a:t>
            </a:r>
            <a:r>
              <a:rPr lang="zh-CN" altLang="en-US" dirty="0"/>
              <a:t>名国际理财规划师持证人，与中国庞大的个人客户量相比，这个数量实在很小。</a:t>
            </a:r>
            <a:endParaRPr lang="en-US" altLang="zh-CN" dirty="0"/>
          </a:p>
          <a:p>
            <a:pPr lvl="1">
              <a:lnSpc>
                <a:spcPct val="90000"/>
              </a:lnSpc>
            </a:pPr>
            <a:r>
              <a:rPr lang="zh-CN" altLang="en-US" dirty="0"/>
              <a:t>中国工商银行中的</a:t>
            </a:r>
            <a:r>
              <a:rPr lang="en-US" altLang="zh-CN" dirty="0"/>
              <a:t>CFP</a:t>
            </a:r>
            <a:r>
              <a:rPr lang="zh-CN" altLang="en-US" dirty="0"/>
              <a:t>居同业之首。至</a:t>
            </a:r>
            <a:r>
              <a:rPr lang="en-US" altLang="zh-CN" dirty="0"/>
              <a:t>2013</a:t>
            </a:r>
            <a:r>
              <a:rPr lang="zh-CN" altLang="en-US" dirty="0"/>
              <a:t>年</a:t>
            </a:r>
            <a:r>
              <a:rPr lang="en-US" altLang="zh-CN" dirty="0"/>
              <a:t>4</a:t>
            </a:r>
            <a:r>
              <a:rPr lang="zh-CN" altLang="en-US" dirty="0"/>
              <a:t>月，中国工商银行拥有国际金融理财师达</a:t>
            </a:r>
            <a:r>
              <a:rPr lang="en-US" altLang="zh-CN" dirty="0"/>
              <a:t>3,795</a:t>
            </a:r>
            <a:r>
              <a:rPr lang="zh-CN" altLang="en-US" dirty="0"/>
              <a:t>人，占大陆地区持证总人数的</a:t>
            </a:r>
            <a:r>
              <a:rPr lang="en-US" altLang="zh-CN" dirty="0"/>
              <a:t>23%</a:t>
            </a:r>
            <a:r>
              <a:rPr lang="zh-CN" altLang="en-US" dirty="0"/>
              <a:t>。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dirty="0"/>
              <a:t>理财服务现状（供参考）</a:t>
            </a:r>
            <a:endParaRPr lang="en-US" sz="4000" dirty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71500" indent="-457200">
              <a:buFont typeface="Arial" panose="020B0604020202020204" pitchFamily="34" charset="0"/>
              <a:buChar char="•"/>
            </a:pPr>
            <a:r>
              <a:rPr lang="zh-CN" altLang="en-US" sz="2400" dirty="0"/>
              <a:t>一个客户经理（持有</a:t>
            </a:r>
            <a:r>
              <a:rPr lang="en-US" altLang="zh-CN" sz="2400" dirty="0"/>
              <a:t>AFP</a:t>
            </a:r>
            <a:r>
              <a:rPr lang="zh-CN" altLang="en-US" sz="2400" dirty="0"/>
              <a:t>或</a:t>
            </a:r>
            <a:r>
              <a:rPr lang="en-US" altLang="zh-CN" sz="2400" dirty="0"/>
              <a:t>CFP</a:t>
            </a:r>
            <a:r>
              <a:rPr lang="zh-CN" altLang="en-US" sz="2400" dirty="0"/>
              <a:t>，具有签字权的客户经理）对普通客户的服务和维护能力是</a:t>
            </a:r>
            <a:r>
              <a:rPr lang="en-US" altLang="zh-CN" sz="2400" dirty="0"/>
              <a:t>1</a:t>
            </a:r>
            <a:r>
              <a:rPr lang="zh-CN" altLang="en-US" sz="2400" dirty="0"/>
              <a:t>：</a:t>
            </a:r>
            <a:r>
              <a:rPr lang="en-US" altLang="zh-CN" sz="2400" dirty="0"/>
              <a:t>250</a:t>
            </a:r>
            <a:r>
              <a:rPr lang="zh-CN" altLang="en-US" sz="2400" dirty="0"/>
              <a:t>；对贵宾客户的服务和维护能力是</a:t>
            </a:r>
            <a:r>
              <a:rPr lang="en-US" altLang="zh-CN" sz="2400" dirty="0"/>
              <a:t>1</a:t>
            </a:r>
            <a:r>
              <a:rPr lang="zh-CN" altLang="en-US" sz="2400" dirty="0"/>
              <a:t>：</a:t>
            </a:r>
            <a:r>
              <a:rPr lang="en-US" altLang="zh-CN" sz="2400" dirty="0"/>
              <a:t>50</a:t>
            </a:r>
            <a:r>
              <a:rPr lang="zh-CN" altLang="en-US" sz="2400" dirty="0"/>
              <a:t>。</a:t>
            </a:r>
            <a:endParaRPr lang="en-US" altLang="zh-CN" sz="2400" dirty="0"/>
          </a:p>
          <a:p>
            <a:pPr marL="571500" indent="-457200">
              <a:buFont typeface="Arial" panose="020B0604020202020204" pitchFamily="34" charset="0"/>
              <a:buChar char="•"/>
            </a:pPr>
            <a:r>
              <a:rPr lang="zh-CN" altLang="en-US" sz="2400" dirty="0"/>
              <a:t>中国内地的金融领域至少缺乏</a:t>
            </a:r>
            <a:r>
              <a:rPr lang="en-US" altLang="zh-CN" sz="2400" dirty="0"/>
              <a:t>50</a:t>
            </a:r>
            <a:r>
              <a:rPr lang="zh-CN" altLang="en-US" sz="2400" dirty="0"/>
              <a:t>万符合国际标准的理财规划师</a:t>
            </a:r>
            <a:r>
              <a:rPr lang="en-US" altLang="zh-CN" sz="2400" dirty="0"/>
              <a:t>(CFP)</a:t>
            </a:r>
            <a:r>
              <a:rPr lang="zh-CN" altLang="en-US" dirty="0"/>
              <a:t>。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2732479" y="3835598"/>
            <a:ext cx="330993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l"/>
            <a:r>
              <a:rPr lang="zh-CN" altLang="en-US" sz="1400" b="1" dirty="0">
                <a:latin typeface="Times New Roman" pitchFamily="18" charset="0"/>
                <a:cs typeface="Times New Roman" pitchFamily="18" charset="0"/>
              </a:rPr>
              <a:t>按财富客户细分层次及所需服务统计表</a:t>
            </a:r>
            <a:endParaRPr lang="zh-CN" altLang="en-US" sz="2400" b="1" dirty="0"/>
          </a:p>
        </p:txBody>
      </p:sp>
      <p:graphicFrame>
        <p:nvGraphicFramePr>
          <p:cNvPr id="22627" name="Group 9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9420402"/>
              </p:ext>
            </p:extLst>
          </p:nvPr>
        </p:nvGraphicFramePr>
        <p:xfrm>
          <a:off x="1039410" y="4143375"/>
          <a:ext cx="6696075" cy="1657351"/>
        </p:xfrm>
        <a:graphic>
          <a:graphicData uri="http://schemas.openxmlformats.org/drawingml/2006/table">
            <a:tbl>
              <a:tblPr/>
              <a:tblGrid>
                <a:gridCol w="1339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82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9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398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17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客户细分层次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333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100</a:t>
                      </a:r>
                      <a:r>
                        <a:rPr kumimoji="0" lang="zh-CN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万</a:t>
                      </a:r>
                    </a:p>
                    <a:p>
                      <a:pPr marL="0" marR="0" lvl="0" indent="13335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美元以下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100—500</a:t>
                      </a:r>
                      <a:r>
                        <a:rPr kumimoji="0" lang="zh-CN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万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美元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500—3000</a:t>
                      </a:r>
                      <a:r>
                        <a:rPr kumimoji="0" lang="zh-CN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万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美元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3000</a:t>
                      </a:r>
                      <a:r>
                        <a:rPr kumimoji="0" lang="zh-CN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万美元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以上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6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细分层次数量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——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194740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86632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82264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2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维护客户能力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</a:t>
                      </a:r>
                      <a:r>
                        <a:rPr kumimoji="0" lang="zh-CN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：</a:t>
                      </a:r>
                      <a:r>
                        <a:rPr kumimoji="0" lang="en-US" altLang="zh-CN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50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</a:t>
                      </a:r>
                      <a:r>
                        <a:rPr kumimoji="0" lang="zh-CN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：</a:t>
                      </a:r>
                      <a:r>
                        <a:rPr kumimoji="0" lang="en-US" altLang="zh-CN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  1</a:t>
                      </a:r>
                      <a:r>
                        <a:rPr kumimoji="0" lang="zh-CN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：</a:t>
                      </a:r>
                      <a:r>
                        <a:rPr kumimoji="0" lang="en-US" altLang="zh-CN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</a:t>
                      </a:r>
                      <a:r>
                        <a:rPr kumimoji="0" lang="zh-CN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：</a:t>
                      </a:r>
                      <a:r>
                        <a:rPr kumimoji="0" lang="en-US" altLang="zh-CN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2628" name="Rectangle 100"/>
          <p:cNvSpPr>
            <a:spLocks noChangeArrowheads="1"/>
          </p:cNvSpPr>
          <p:nvPr/>
        </p:nvSpPr>
        <p:spPr bwMode="auto">
          <a:xfrm>
            <a:off x="6011863" y="3640138"/>
            <a:ext cx="184150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br>
              <a:rPr lang="en-US" altLang="zh-CN" sz="900"/>
            </a:br>
            <a:endParaRPr lang="en-US" altLang="zh-CN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0C96D9-7E33-FC45-B08C-1F4F160896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>
                <a:solidFill>
                  <a:schemeClr val="tx1"/>
                </a:solidFill>
                <a:latin typeface="+mn-lt"/>
                <a:ea typeface="+mn-ea"/>
              </a:rPr>
              <a:t>2018</a:t>
            </a:r>
            <a:r>
              <a:rPr lang="zh-CN" altLang="en-US" sz="4000" dirty="0">
                <a:latin typeface="Times New Roman" pitchFamily="18" charset="0"/>
                <a:cs typeface="Times New Roman" pitchFamily="18" charset="0"/>
              </a:rPr>
              <a:t>年各国</a:t>
            </a:r>
            <a:r>
              <a:rPr lang="en-US" sz="4000" dirty="0"/>
              <a:t>CFP</a:t>
            </a:r>
            <a:r>
              <a:rPr lang="en-US" sz="4000" baseline="30000" dirty="0"/>
              <a:t>®</a:t>
            </a:r>
            <a:r>
              <a:rPr lang="zh-CN" altLang="en-US" sz="4000" dirty="0">
                <a:latin typeface="Times New Roman" pitchFamily="18" charset="0"/>
                <a:cs typeface="Times New Roman" pitchFamily="18" charset="0"/>
              </a:rPr>
              <a:t>持证人状况</a:t>
            </a:r>
            <a:endParaRPr lang="en-US" sz="4000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6CD4114-93EB-DA45-94D4-05BBEA7BA5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6282" y="1600200"/>
            <a:ext cx="5771436" cy="4525963"/>
          </a:xfrm>
        </p:spPr>
      </p:pic>
    </p:spTree>
    <p:extLst>
      <p:ext uri="{BB962C8B-B14F-4D97-AF65-F5344CB8AC3E}">
        <p14:creationId xmlns:p14="http://schemas.microsoft.com/office/powerpoint/2010/main" val="5368165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就业领域</a:t>
            </a:r>
            <a:endParaRPr lang="en-US" dirty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800" dirty="0"/>
              <a:t>理财规划师就业领域</a:t>
            </a:r>
          </a:p>
          <a:p>
            <a:pPr lvl="1">
              <a:lnSpc>
                <a:spcPct val="90000"/>
              </a:lnSpc>
            </a:pPr>
            <a:r>
              <a:rPr lang="zh-CN" altLang="en-US" sz="2400" dirty="0"/>
              <a:t>银行类金融机构：提供服务</a:t>
            </a:r>
            <a:r>
              <a:rPr lang="en-US" altLang="zh-CN" sz="2400" dirty="0"/>
              <a:t>+</a:t>
            </a:r>
            <a:r>
              <a:rPr lang="zh-CN" altLang="en-US" sz="2400" dirty="0"/>
              <a:t>产品</a:t>
            </a:r>
          </a:p>
          <a:p>
            <a:pPr lvl="1">
              <a:lnSpc>
                <a:spcPct val="90000"/>
              </a:lnSpc>
            </a:pPr>
            <a:r>
              <a:rPr lang="zh-CN" altLang="en-US" sz="2400" dirty="0"/>
              <a:t>保险公司、证券公司、基金：提供服务</a:t>
            </a:r>
            <a:r>
              <a:rPr lang="en-US" altLang="zh-CN" sz="2400" dirty="0"/>
              <a:t>+</a:t>
            </a:r>
            <a:r>
              <a:rPr lang="zh-CN" altLang="en-US" sz="2400" dirty="0"/>
              <a:t>产品</a:t>
            </a:r>
          </a:p>
          <a:p>
            <a:pPr lvl="1">
              <a:lnSpc>
                <a:spcPct val="90000"/>
              </a:lnSpc>
            </a:pPr>
            <a:r>
              <a:rPr lang="zh-CN" altLang="en-US" sz="2400" dirty="0"/>
              <a:t>独立的理财服务机构：只提供服务不卖产品</a:t>
            </a:r>
          </a:p>
          <a:p>
            <a:pPr>
              <a:lnSpc>
                <a:spcPct val="90000"/>
              </a:lnSpc>
            </a:pPr>
            <a:r>
              <a:rPr lang="zh-CN" altLang="en-US" sz="2800" dirty="0"/>
              <a:t>理财规划师的收入来源</a:t>
            </a:r>
          </a:p>
          <a:p>
            <a:pPr lvl="1">
              <a:lnSpc>
                <a:spcPct val="90000"/>
              </a:lnSpc>
            </a:pPr>
            <a:r>
              <a:rPr lang="zh-CN" altLang="en-US" sz="2400" dirty="0"/>
              <a:t>财务顾问费</a:t>
            </a:r>
          </a:p>
          <a:p>
            <a:pPr lvl="1">
              <a:lnSpc>
                <a:spcPct val="90000"/>
              </a:lnSpc>
            </a:pPr>
            <a:r>
              <a:rPr lang="zh-CN" altLang="en-US" sz="2400" dirty="0"/>
              <a:t>销售金融产品佣金</a:t>
            </a:r>
          </a:p>
          <a:p>
            <a:pPr lvl="1">
              <a:lnSpc>
                <a:spcPct val="90000"/>
              </a:lnSpc>
            </a:pPr>
            <a:r>
              <a:rPr lang="zh-CN" altLang="en-US" sz="2400" dirty="0"/>
              <a:t>投资收入分成</a:t>
            </a:r>
          </a:p>
          <a:p>
            <a:pPr>
              <a:lnSpc>
                <a:spcPct val="90000"/>
              </a:lnSpc>
            </a:pPr>
            <a:r>
              <a:rPr lang="zh-CN" altLang="en-US" sz="2800" dirty="0"/>
              <a:t>收入水平估计</a:t>
            </a:r>
          </a:p>
          <a:p>
            <a:pPr lvl="1">
              <a:lnSpc>
                <a:spcPct val="90000"/>
              </a:lnSpc>
            </a:pPr>
            <a:r>
              <a:rPr lang="zh-CN" altLang="en-US" sz="2400" dirty="0"/>
              <a:t>律师、注册会计师之后的第三大金领职业（美国）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欢迎咨询</a:t>
            </a:r>
            <a:endParaRPr lang="en-US" dirty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密苏里大学个人理财规划系</a:t>
            </a:r>
            <a:endParaRPr lang="en-US" altLang="zh-CN" dirty="0"/>
          </a:p>
          <a:p>
            <a:pPr lvl="1"/>
            <a:r>
              <a:rPr lang="zh-CN" altLang="en-US" dirty="0"/>
              <a:t>姚睿教授：</a:t>
            </a:r>
            <a:r>
              <a:rPr lang="en-US" altLang="zh-CN" dirty="0" err="1"/>
              <a:t>yaor@missouri.edu</a:t>
            </a:r>
            <a:endParaRPr lang="en-US" altLang="zh-CN" dirty="0"/>
          </a:p>
          <a:p>
            <a:pPr lvl="1"/>
            <a:endParaRPr lang="en-US" altLang="zh-CN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A6EA08-8189-AC49-85EB-B7F71D6F1D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dirty="0"/>
              <a:t>理财规划（</a:t>
            </a:r>
            <a:r>
              <a:rPr lang="en-US" altLang="zh-CN" sz="4000" dirty="0"/>
              <a:t>financial</a:t>
            </a:r>
            <a:r>
              <a:rPr lang="zh-CN" altLang="en-US" sz="4000" dirty="0"/>
              <a:t> </a:t>
            </a:r>
            <a:r>
              <a:rPr lang="en-US" altLang="zh-CN" sz="4000" dirty="0"/>
              <a:t>planning</a:t>
            </a:r>
            <a:r>
              <a:rPr lang="zh-CN" altLang="en-US" sz="4000" dirty="0"/>
              <a:t>）概况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BA3CA8-DA94-3A4F-A3F2-8BD141BF38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680520"/>
          </a:xfrm>
        </p:spPr>
        <p:txBody>
          <a:bodyPr/>
          <a:lstStyle/>
          <a:p>
            <a:r>
              <a:rPr lang="zh-CN" altLang="en-US" sz="2800" dirty="0"/>
              <a:t>含义</a:t>
            </a:r>
            <a:endParaRPr lang="en-US" altLang="zh-CN" sz="2800" dirty="0"/>
          </a:p>
          <a:p>
            <a:pPr lvl="1"/>
            <a:r>
              <a:rPr lang="zh-CN" altLang="en-US" sz="2400" dirty="0"/>
              <a:t>面向个人和家庭的综合性金融服务</a:t>
            </a:r>
            <a:endParaRPr lang="en-US" altLang="zh-CN" sz="2400" dirty="0"/>
          </a:p>
          <a:p>
            <a:r>
              <a:rPr lang="zh-CN" altLang="en-US" sz="2800" dirty="0"/>
              <a:t>范畴</a:t>
            </a:r>
            <a:endParaRPr lang="en-US" altLang="zh-CN" sz="2800" dirty="0"/>
          </a:p>
          <a:p>
            <a:pPr lvl="1"/>
            <a:r>
              <a:rPr lang="zh-CN" altLang="en-US" sz="2400" dirty="0"/>
              <a:t>人的生命周期每个阶段的资产和负债分析、现金流量预算与管理、个人风险管理与保险规划、投资规划、职业生涯规划、子女养育及教育规划、居住规划、退休规划、个人税务筹划和遗产规划等内容 </a:t>
            </a:r>
            <a:r>
              <a:rPr lang="zh-CN" altLang="en-US" sz="2000" dirty="0"/>
              <a:t>。</a:t>
            </a:r>
            <a:r>
              <a:rPr lang="en-US" sz="2000" dirty="0"/>
              <a:t> </a:t>
            </a:r>
            <a:endParaRPr lang="en-US" altLang="zh-CN" sz="2000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75802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6ED854-60BF-AA4B-8FB5-D92E9C2D5C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dirty="0"/>
              <a:t>理财规划（</a:t>
            </a:r>
            <a:r>
              <a:rPr lang="en-US" altLang="zh-CN" sz="4000" dirty="0"/>
              <a:t>financial</a:t>
            </a:r>
            <a:r>
              <a:rPr lang="zh-CN" altLang="en-US" sz="4000" dirty="0"/>
              <a:t> </a:t>
            </a:r>
            <a:r>
              <a:rPr lang="en-US" altLang="zh-CN" sz="4000" dirty="0"/>
              <a:t>planning</a:t>
            </a:r>
            <a:r>
              <a:rPr lang="zh-CN" altLang="en-US" sz="4000" dirty="0"/>
              <a:t>）概况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503F4F-4979-3643-930C-89998C10D9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dirty="0"/>
              <a:t>服务过程</a:t>
            </a:r>
            <a:endParaRPr lang="en-US" altLang="zh-CN" sz="2800" dirty="0"/>
          </a:p>
          <a:p>
            <a:pPr lvl="1"/>
            <a:r>
              <a:rPr lang="zh-CN" altLang="en-US" sz="2400" dirty="0"/>
              <a:t>确立和界定与客户的关系</a:t>
            </a:r>
            <a:endParaRPr lang="en-US" altLang="zh-CN" sz="2400" dirty="0"/>
          </a:p>
          <a:p>
            <a:pPr lvl="1"/>
            <a:r>
              <a:rPr lang="zh-CN" altLang="en-US" sz="2400" dirty="0"/>
              <a:t>收集客户的相关信息</a:t>
            </a:r>
            <a:endParaRPr lang="en-US" altLang="zh-CN" sz="2400" dirty="0"/>
          </a:p>
          <a:p>
            <a:pPr lvl="1"/>
            <a:r>
              <a:rPr lang="zh-CN" altLang="en-US" sz="2400" dirty="0"/>
              <a:t>分析及评估收集到的客户信息并测算客户的财务状况</a:t>
            </a:r>
            <a:endParaRPr lang="en-US" altLang="zh-CN" sz="2400" dirty="0"/>
          </a:p>
          <a:p>
            <a:pPr lvl="1"/>
            <a:r>
              <a:rPr lang="zh-CN" altLang="en-US" sz="2400" dirty="0"/>
              <a:t>根据客户的实际情况，为客户制定和演示适合的理财规划</a:t>
            </a:r>
            <a:endParaRPr lang="en-US" altLang="zh-CN" sz="2400" dirty="0"/>
          </a:p>
          <a:p>
            <a:pPr lvl="1"/>
            <a:r>
              <a:rPr lang="zh-CN" altLang="en-US" sz="2400" dirty="0"/>
              <a:t>执行理财规划方案</a:t>
            </a:r>
            <a:endParaRPr lang="en-US" altLang="zh-CN" sz="2400" dirty="0"/>
          </a:p>
          <a:p>
            <a:pPr lvl="1"/>
            <a:r>
              <a:rPr lang="zh-CN" altLang="en-US" sz="2400" dirty="0"/>
              <a:t>持续监督理财规划方案的执行情况</a:t>
            </a:r>
            <a:endParaRPr lang="en-US" sz="24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5018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dirty="0"/>
              <a:t>理财规划师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dirty="0"/>
              <a:t>国际金融理财师</a:t>
            </a:r>
            <a:endParaRPr lang="en-US" altLang="zh-CN" sz="2800" dirty="0"/>
          </a:p>
          <a:p>
            <a:pPr lvl="1"/>
            <a:r>
              <a:rPr lang="en-US" sz="2400" dirty="0"/>
              <a:t>Certified Financial Planner (CFP</a:t>
            </a:r>
            <a:r>
              <a:rPr lang="en-US" sz="2400" baseline="30000" dirty="0"/>
              <a:t>®</a:t>
            </a:r>
            <a:r>
              <a:rPr lang="en-US" sz="2400" dirty="0"/>
              <a:t>)</a:t>
            </a:r>
            <a:r>
              <a:rPr lang="zh-CN" altLang="en-US" sz="2400" dirty="0"/>
              <a:t> </a:t>
            </a:r>
            <a:endParaRPr lang="en-US" altLang="zh-CN" sz="2400" dirty="0"/>
          </a:p>
          <a:p>
            <a:r>
              <a:rPr lang="zh-CN" altLang="en-US" sz="2800" dirty="0"/>
              <a:t>职业现状</a:t>
            </a:r>
            <a:endParaRPr lang="en-US" altLang="zh-CN" sz="2800" dirty="0"/>
          </a:p>
          <a:p>
            <a:pPr lvl="1"/>
            <a:r>
              <a:rPr lang="zh-CN" altLang="en-US" sz="2400" dirty="0"/>
              <a:t>截止至</a:t>
            </a:r>
            <a:r>
              <a:rPr lang="en-US" altLang="zh-CN" sz="2400" dirty="0"/>
              <a:t>2018</a:t>
            </a:r>
            <a:r>
              <a:rPr lang="zh-CN" altLang="en-US" sz="2400" dirty="0"/>
              <a:t>年，全球共有</a:t>
            </a:r>
            <a:r>
              <a:rPr lang="en-US" sz="2400" dirty="0"/>
              <a:t>181,360</a:t>
            </a:r>
            <a:r>
              <a:rPr lang="zh-CN" altLang="en-US" sz="2400" dirty="0"/>
              <a:t>名</a:t>
            </a:r>
            <a:r>
              <a:rPr lang="en-US" sz="2400" dirty="0"/>
              <a:t>CFP</a:t>
            </a:r>
            <a:r>
              <a:rPr lang="en-US" sz="2400" baseline="30000" dirty="0"/>
              <a:t>®</a:t>
            </a:r>
          </a:p>
          <a:p>
            <a:pPr lvl="1"/>
            <a:r>
              <a:rPr lang="zh-CN" altLang="en-US" sz="2400" dirty="0"/>
              <a:t>其中</a:t>
            </a:r>
            <a:r>
              <a:rPr lang="en-US" sz="2400" dirty="0"/>
              <a:t>83,247</a:t>
            </a:r>
            <a:r>
              <a:rPr lang="zh-CN" altLang="en-US" sz="2400" dirty="0"/>
              <a:t>名</a:t>
            </a:r>
            <a:r>
              <a:rPr lang="en-US" sz="2400" dirty="0"/>
              <a:t>CFP</a:t>
            </a:r>
            <a:r>
              <a:rPr lang="en-US" sz="2400" baseline="30000" dirty="0"/>
              <a:t>®</a:t>
            </a:r>
            <a:r>
              <a:rPr lang="zh-CN" altLang="en-US" sz="2400" dirty="0"/>
              <a:t>在美国</a:t>
            </a:r>
            <a:endParaRPr lang="en-US" sz="2400" dirty="0"/>
          </a:p>
          <a:p>
            <a:r>
              <a:rPr lang="zh-CN" altLang="en-US" sz="2800" dirty="0"/>
              <a:t>职业前景</a:t>
            </a:r>
            <a:endParaRPr lang="en-US" altLang="zh-CN" sz="2800" dirty="0"/>
          </a:p>
          <a:p>
            <a:pPr lvl="1"/>
            <a:r>
              <a:rPr lang="zh-CN" altLang="en-US" sz="2400" dirty="0"/>
              <a:t>在</a:t>
            </a:r>
            <a:r>
              <a:rPr lang="en-US" altLang="zh-CN" sz="2400" dirty="0"/>
              <a:t>2025</a:t>
            </a:r>
            <a:r>
              <a:rPr lang="zh-CN" altLang="en-US" sz="2400" dirty="0"/>
              <a:t>年，全球</a:t>
            </a:r>
            <a:r>
              <a:rPr lang="en-US" sz="2400" dirty="0"/>
              <a:t>CFP</a:t>
            </a:r>
            <a:r>
              <a:rPr lang="en-US" sz="2400" baseline="30000" dirty="0"/>
              <a:t>®</a:t>
            </a:r>
            <a:r>
              <a:rPr lang="zh-CN" altLang="en-US" sz="2400" dirty="0"/>
              <a:t>持证人数预计达到</a:t>
            </a:r>
            <a:r>
              <a:rPr lang="en-US" sz="2400" dirty="0"/>
              <a:t>250,000</a:t>
            </a:r>
            <a:r>
              <a:rPr lang="zh-CN" altLang="en-US" sz="2400" dirty="0"/>
              <a:t>人</a:t>
            </a:r>
            <a:endParaRPr lang="en-US" altLang="zh-CN" sz="2400" dirty="0"/>
          </a:p>
          <a:p>
            <a:r>
              <a:rPr lang="en-US" sz="2800" dirty="0"/>
              <a:t>CFP</a:t>
            </a:r>
            <a:r>
              <a:rPr lang="en-US" sz="2800" baseline="30000" dirty="0"/>
              <a:t>®</a:t>
            </a:r>
            <a:r>
              <a:rPr lang="zh-CN" altLang="en-US" sz="2800" dirty="0"/>
              <a:t>在中国</a:t>
            </a:r>
            <a:endParaRPr lang="en-US" altLang="zh-CN" sz="2800" dirty="0"/>
          </a:p>
          <a:p>
            <a:pPr lvl="1"/>
            <a:r>
              <a:rPr lang="zh-CN" altLang="en-US" sz="2400" dirty="0"/>
              <a:t>中国目前共有</a:t>
            </a:r>
            <a:r>
              <a:rPr lang="en-US" altLang="zh-CN" sz="2400" dirty="0"/>
              <a:t>20,047</a:t>
            </a:r>
            <a:r>
              <a:rPr lang="zh-CN" altLang="en-US" sz="2400" dirty="0"/>
              <a:t>名</a:t>
            </a:r>
            <a:r>
              <a:rPr lang="en-US" sz="2400" dirty="0"/>
              <a:t>CFP</a:t>
            </a:r>
            <a:r>
              <a:rPr lang="en-US" sz="2400" baseline="30000" dirty="0"/>
              <a:t>®</a:t>
            </a:r>
          </a:p>
          <a:p>
            <a:pPr lvl="1"/>
            <a:r>
              <a:rPr lang="zh-CN" altLang="en-US" sz="2400" dirty="0"/>
              <a:t>该人数以每年</a:t>
            </a:r>
            <a:r>
              <a:rPr lang="en-US" altLang="zh-CN" sz="2400" dirty="0"/>
              <a:t>14%</a:t>
            </a:r>
            <a:r>
              <a:rPr lang="zh-CN" altLang="en-US" sz="2400" dirty="0"/>
              <a:t>的速度增长</a:t>
            </a:r>
            <a:endParaRPr lang="en-US" altLang="zh-CN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D4D4FB-96A0-CE4B-88F4-AEDFEEA8E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CFP</a:t>
            </a:r>
            <a:r>
              <a:rPr lang="en-US" sz="4000" baseline="30000" dirty="0"/>
              <a:t>®</a:t>
            </a:r>
            <a:r>
              <a:rPr lang="zh-CN" altLang="en-US" sz="4000" dirty="0"/>
              <a:t>的含金量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6A3B64-400C-C846-9E8A-5922C1BFB2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dirty="0"/>
              <a:t>根据</a:t>
            </a:r>
            <a:r>
              <a:rPr lang="en-US" altLang="zh-CN" sz="2800" dirty="0"/>
              <a:t>US</a:t>
            </a:r>
            <a:r>
              <a:rPr lang="zh-CN" altLang="en-US" sz="2800" dirty="0"/>
              <a:t> </a:t>
            </a:r>
            <a:r>
              <a:rPr lang="en-US" altLang="zh-CN" sz="2800" dirty="0"/>
              <a:t>News</a:t>
            </a:r>
          </a:p>
          <a:p>
            <a:pPr lvl="1"/>
            <a:r>
              <a:rPr lang="zh-CN" altLang="en-US" sz="2400" dirty="0"/>
              <a:t>理财规划师位居全美最佳商业类工作第九名</a:t>
            </a:r>
            <a:endParaRPr lang="en-US" altLang="zh-CN" sz="2400" dirty="0"/>
          </a:p>
          <a:p>
            <a:r>
              <a:rPr lang="zh-CN" altLang="en-US" sz="2800" dirty="0"/>
              <a:t>根据</a:t>
            </a:r>
            <a:r>
              <a:rPr lang="en-US" altLang="zh-CN" sz="2800" dirty="0"/>
              <a:t>CNN</a:t>
            </a:r>
            <a:r>
              <a:rPr lang="zh-CN" altLang="en-US" sz="2800" dirty="0"/>
              <a:t> </a:t>
            </a:r>
            <a:r>
              <a:rPr lang="en-US" altLang="zh-CN" sz="2800" dirty="0"/>
              <a:t>Money</a:t>
            </a:r>
          </a:p>
          <a:p>
            <a:pPr lvl="1"/>
            <a:r>
              <a:rPr lang="en-US" altLang="zh-CN" sz="2400" dirty="0"/>
              <a:t>2018</a:t>
            </a:r>
            <a:r>
              <a:rPr lang="zh-CN" altLang="en-US" sz="2400" dirty="0"/>
              <a:t> </a:t>
            </a:r>
            <a:r>
              <a:rPr lang="en-US" sz="2400" dirty="0"/>
              <a:t>CFP</a:t>
            </a:r>
            <a:r>
              <a:rPr lang="en-US" sz="2400" baseline="30000" dirty="0"/>
              <a:t>®</a:t>
            </a:r>
            <a:r>
              <a:rPr lang="zh-CN" altLang="en-US" sz="2400" dirty="0"/>
              <a:t>年收入中位数为</a:t>
            </a:r>
            <a:r>
              <a:rPr lang="en-US" sz="2400" dirty="0"/>
              <a:t>$89,500</a:t>
            </a:r>
          </a:p>
          <a:p>
            <a:r>
              <a:rPr lang="zh-CN" altLang="en-US" sz="2800" dirty="0"/>
              <a:t>根据</a:t>
            </a:r>
            <a:r>
              <a:rPr lang="en-US" altLang="zh-CN" sz="2800" dirty="0"/>
              <a:t>2016</a:t>
            </a:r>
            <a:r>
              <a:rPr lang="zh-CN" altLang="en-US" sz="2800" dirty="0"/>
              <a:t> </a:t>
            </a:r>
            <a:r>
              <a:rPr lang="en-US" altLang="zh-CN" sz="2800" dirty="0"/>
              <a:t>Survey</a:t>
            </a:r>
            <a:r>
              <a:rPr lang="zh-CN" altLang="en-US" sz="2800" dirty="0"/>
              <a:t> </a:t>
            </a:r>
            <a:r>
              <a:rPr lang="en-US" altLang="zh-CN" sz="2800" dirty="0"/>
              <a:t>of</a:t>
            </a:r>
            <a:r>
              <a:rPr lang="zh-CN" altLang="en-US" sz="2800" dirty="0"/>
              <a:t> </a:t>
            </a:r>
            <a:r>
              <a:rPr lang="en-US" altLang="zh-CN" sz="2800" dirty="0"/>
              <a:t>Trends</a:t>
            </a:r>
            <a:r>
              <a:rPr lang="zh-CN" altLang="en-US" sz="2800" dirty="0"/>
              <a:t> </a:t>
            </a:r>
            <a:r>
              <a:rPr lang="en-US" altLang="zh-CN" sz="2800" dirty="0"/>
              <a:t>in</a:t>
            </a:r>
            <a:r>
              <a:rPr lang="zh-CN" altLang="en-US" sz="2800" dirty="0"/>
              <a:t> </a:t>
            </a:r>
            <a:r>
              <a:rPr lang="en-US" altLang="zh-CN" sz="2800" dirty="0"/>
              <a:t>The</a:t>
            </a:r>
            <a:r>
              <a:rPr lang="zh-CN" altLang="en-US" sz="2800" dirty="0"/>
              <a:t> </a:t>
            </a:r>
            <a:r>
              <a:rPr lang="en-US" altLang="zh-CN" sz="2800" dirty="0"/>
              <a:t>Financial</a:t>
            </a:r>
            <a:r>
              <a:rPr lang="zh-CN" altLang="en-US" sz="2800" dirty="0"/>
              <a:t> </a:t>
            </a:r>
            <a:r>
              <a:rPr lang="en-US" altLang="zh-CN" sz="2800" dirty="0"/>
              <a:t>Planning</a:t>
            </a:r>
            <a:r>
              <a:rPr lang="zh-CN" altLang="en-US" sz="2800" dirty="0"/>
              <a:t> </a:t>
            </a:r>
            <a:r>
              <a:rPr lang="en-US" altLang="zh-CN" sz="2800" dirty="0"/>
              <a:t>Industry</a:t>
            </a:r>
          </a:p>
          <a:p>
            <a:pPr lvl="1"/>
            <a:r>
              <a:rPr lang="zh-CN" altLang="en-US" sz="2400" dirty="0"/>
              <a:t>获得</a:t>
            </a:r>
            <a:r>
              <a:rPr lang="en-US" sz="2400" dirty="0"/>
              <a:t>CFP</a:t>
            </a:r>
            <a:r>
              <a:rPr lang="en-US" sz="2400" baseline="30000" dirty="0"/>
              <a:t>®</a:t>
            </a:r>
            <a:r>
              <a:rPr lang="zh-CN" altLang="en-US" sz="2400" dirty="0"/>
              <a:t>认证后，年收入将上升</a:t>
            </a:r>
            <a:r>
              <a:rPr lang="en-US" altLang="zh-CN" sz="2400" dirty="0"/>
              <a:t>18%</a:t>
            </a:r>
            <a:r>
              <a:rPr lang="zh-CN" altLang="en-US" sz="2400" dirty="0"/>
              <a:t> </a:t>
            </a:r>
            <a:r>
              <a:rPr lang="en-US" altLang="zh-CN" sz="2400" dirty="0"/>
              <a:t>($104,882</a:t>
            </a:r>
            <a:r>
              <a:rPr lang="zh-CN" altLang="en-US" sz="2400" dirty="0"/>
              <a:t> </a:t>
            </a:r>
            <a:r>
              <a:rPr lang="en-US" altLang="zh-CN" sz="2400" dirty="0"/>
              <a:t>before</a:t>
            </a:r>
            <a:r>
              <a:rPr lang="zh-CN" altLang="en-US" sz="2400" dirty="0"/>
              <a:t> </a:t>
            </a:r>
            <a:r>
              <a:rPr lang="en-US" altLang="zh-CN" sz="2400" dirty="0"/>
              <a:t>vs.</a:t>
            </a:r>
            <a:r>
              <a:rPr lang="zh-CN" altLang="en-US" sz="2400" dirty="0"/>
              <a:t> </a:t>
            </a:r>
            <a:r>
              <a:rPr lang="en-US" altLang="zh-CN" sz="2400" dirty="0"/>
              <a:t>$123,635</a:t>
            </a:r>
            <a:r>
              <a:rPr lang="zh-CN" altLang="en-US" sz="2400" dirty="0"/>
              <a:t> </a:t>
            </a:r>
            <a:r>
              <a:rPr lang="en-US" altLang="zh-CN" sz="2400" dirty="0"/>
              <a:t>after)</a:t>
            </a:r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693786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3D43AE-73BB-5E4A-BD94-54EE865580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dirty="0"/>
              <a:t>国内</a:t>
            </a:r>
            <a:r>
              <a:rPr lang="en-US" sz="4000" dirty="0"/>
              <a:t>CFP</a:t>
            </a:r>
            <a:r>
              <a:rPr lang="en-US" sz="4000" baseline="30000" dirty="0"/>
              <a:t>®</a:t>
            </a:r>
            <a:r>
              <a:rPr lang="zh-CN" altLang="en-US" sz="4000" dirty="0"/>
              <a:t>系列认证</a:t>
            </a:r>
            <a:endParaRPr lang="en-US" sz="4000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361C90B-27A2-DA40-8164-DE8121550B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400" dirty="0"/>
              <a:t> </a:t>
            </a:r>
            <a:endParaRPr lang="en-US" sz="24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C9A35E4-F0FB-6F40-8BA5-16F5BFF8A9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411688"/>
            <a:ext cx="4628569" cy="470852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5FF6FE1-BD5B-FD48-BDE5-D27295732F4C}"/>
              </a:ext>
            </a:extLst>
          </p:cNvPr>
          <p:cNvSpPr txBox="1"/>
          <p:nvPr/>
        </p:nvSpPr>
        <p:spPr>
          <a:xfrm>
            <a:off x="5868144" y="1484784"/>
            <a:ext cx="27363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dirty="0"/>
              <a:t>由教育（</a:t>
            </a:r>
            <a:r>
              <a:rPr lang="en-US" dirty="0"/>
              <a:t>Education），</a:t>
            </a:r>
            <a:r>
              <a:rPr lang="zh-CN" altLang="en-US" dirty="0"/>
              <a:t>考试（</a:t>
            </a:r>
            <a:r>
              <a:rPr lang="en-US" dirty="0"/>
              <a:t>Examination），</a:t>
            </a:r>
            <a:r>
              <a:rPr lang="zh-CN" altLang="en-US" dirty="0"/>
              <a:t>从业经验（</a:t>
            </a:r>
            <a:r>
              <a:rPr lang="en-US" dirty="0"/>
              <a:t>Experience）</a:t>
            </a:r>
            <a:r>
              <a:rPr lang="zh-CN" altLang="en-US" dirty="0"/>
              <a:t>和职业道德（</a:t>
            </a:r>
            <a:r>
              <a:rPr lang="en-US" dirty="0"/>
              <a:t>Ethics）</a:t>
            </a:r>
            <a:r>
              <a:rPr lang="zh-CN" altLang="en-US" dirty="0"/>
              <a:t>四部分组成，即“</a:t>
            </a:r>
            <a:r>
              <a:rPr lang="en-US" altLang="zh-CN" dirty="0"/>
              <a:t>4</a:t>
            </a:r>
            <a:r>
              <a:rPr lang="en-US" dirty="0"/>
              <a:t>E”</a:t>
            </a:r>
            <a:r>
              <a:rPr lang="zh-CN" altLang="en-US" dirty="0"/>
              <a:t>标准”</a:t>
            </a:r>
            <a:endParaRPr lang="en-US" altLang="zh-CN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95561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dirty="0"/>
              <a:t>美国</a:t>
            </a:r>
            <a:r>
              <a:rPr lang="en-US" sz="4000" dirty="0"/>
              <a:t>CFP</a:t>
            </a:r>
            <a:r>
              <a:rPr lang="en-US" sz="4000" baseline="30000" dirty="0"/>
              <a:t>®</a:t>
            </a:r>
            <a:r>
              <a:rPr lang="zh-CN" altLang="en-US" sz="4000" dirty="0"/>
              <a:t>系列认证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dirty="0"/>
              <a:t>教育</a:t>
            </a:r>
            <a:r>
              <a:rPr lang="en-US" altLang="zh-CN" sz="2800" dirty="0"/>
              <a:t>(Education)</a:t>
            </a:r>
          </a:p>
          <a:p>
            <a:r>
              <a:rPr lang="zh-CN" altLang="en-US" sz="2800" dirty="0"/>
              <a:t>考试</a:t>
            </a:r>
            <a:r>
              <a:rPr lang="en-US" altLang="zh-CN" sz="2800" dirty="0"/>
              <a:t>(Examination)</a:t>
            </a:r>
          </a:p>
          <a:p>
            <a:r>
              <a:rPr lang="zh-CN" altLang="en-US" sz="2800" dirty="0"/>
              <a:t>从业经验</a:t>
            </a:r>
            <a:r>
              <a:rPr lang="en-US" altLang="zh-CN" sz="2800" dirty="0"/>
              <a:t>(Experience)</a:t>
            </a:r>
          </a:p>
          <a:p>
            <a:r>
              <a:rPr lang="zh-CN" altLang="en-US" sz="2800" dirty="0"/>
              <a:t>职业道德</a:t>
            </a:r>
            <a:r>
              <a:rPr lang="en-US" altLang="zh-CN" sz="2800" dirty="0"/>
              <a:t>(Ethics)</a:t>
            </a:r>
            <a:endParaRPr lang="en-US" sz="2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3+1+1</a:t>
            </a:r>
            <a:r>
              <a:rPr lang="zh-CN" altLang="en-US" sz="4000" dirty="0"/>
              <a:t>项目价值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2800" dirty="0"/>
              <a:t>获取美国密苏里大学个人理财规划专业的硕士</a:t>
            </a:r>
          </a:p>
          <a:p>
            <a:r>
              <a:rPr lang="zh-CN" altLang="en-US" sz="2800" dirty="0"/>
              <a:t>获得在美国金融公司实习的机会</a:t>
            </a:r>
          </a:p>
          <a:p>
            <a:r>
              <a:rPr lang="zh-CN" altLang="en-US" sz="2800" dirty="0"/>
              <a:t>获得参加</a:t>
            </a:r>
            <a:r>
              <a:rPr lang="en-US" sz="2800" dirty="0"/>
              <a:t>CFP</a:t>
            </a:r>
            <a:r>
              <a:rPr lang="en-US" sz="2800" baseline="30000" dirty="0"/>
              <a:t>®</a:t>
            </a:r>
            <a:r>
              <a:rPr lang="zh-CN" altLang="en-US" sz="2800" dirty="0"/>
              <a:t>考试的资格</a:t>
            </a:r>
          </a:p>
          <a:p>
            <a:r>
              <a:rPr lang="zh-CN" altLang="en-US" sz="2800" dirty="0"/>
              <a:t>为从事相关学科研究奠定基础</a:t>
            </a:r>
          </a:p>
          <a:p>
            <a:pPr lvl="1"/>
            <a:r>
              <a:rPr lang="zh-CN" altLang="en-US" sz="2400" dirty="0"/>
              <a:t>消费者投融资行为研究</a:t>
            </a:r>
          </a:p>
          <a:p>
            <a:pPr lvl="1"/>
            <a:r>
              <a:rPr lang="zh-CN" altLang="en-US" sz="2400" dirty="0"/>
              <a:t>消费者退休计划研究</a:t>
            </a:r>
          </a:p>
          <a:p>
            <a:pPr lvl="1"/>
            <a:r>
              <a:rPr lang="zh-CN" altLang="en-US" sz="2400" dirty="0"/>
              <a:t>消费者财富积累的研究</a:t>
            </a:r>
            <a:endParaRPr lang="en-US" altLang="zh-CN" sz="2400" dirty="0"/>
          </a:p>
          <a:p>
            <a:r>
              <a:rPr lang="zh-CN" altLang="en-US" sz="2800" dirty="0"/>
              <a:t>该项目可对接国内多种专业</a:t>
            </a:r>
            <a:endParaRPr lang="en-US" altLang="zh-CN" sz="2800" dirty="0"/>
          </a:p>
          <a:p>
            <a:pPr lvl="1"/>
            <a:r>
              <a:rPr lang="zh-CN" altLang="en-US" sz="2400" dirty="0"/>
              <a:t>如金融，经济，市场营销，以及其他具有一定数理基础的专业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3+1+1</a:t>
            </a:r>
            <a:r>
              <a:rPr lang="zh-CN" altLang="en-US" sz="4000" dirty="0"/>
              <a:t>项目概览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800" dirty="0"/>
              <a:t>密苏里大学个人理财规划系</a:t>
            </a:r>
          </a:p>
          <a:p>
            <a:pPr lvl="1">
              <a:lnSpc>
                <a:spcPct val="90000"/>
              </a:lnSpc>
            </a:pPr>
            <a:r>
              <a:rPr lang="zh-CN" altLang="en-US" sz="2400" dirty="0"/>
              <a:t>具有美国金融理财标准委员会的教育资质</a:t>
            </a:r>
          </a:p>
          <a:p>
            <a:pPr lvl="1">
              <a:lnSpc>
                <a:spcPct val="90000"/>
              </a:lnSpc>
            </a:pPr>
            <a:r>
              <a:rPr lang="zh-CN" altLang="en-US" sz="2400" dirty="0"/>
              <a:t>课程得到美国委员会的认可，是参加</a:t>
            </a:r>
            <a:r>
              <a:rPr lang="en-US" sz="2400" dirty="0"/>
              <a:t>CFP</a:t>
            </a:r>
            <a:r>
              <a:rPr lang="en-US" sz="2400" baseline="30000" dirty="0"/>
              <a:t>®</a:t>
            </a:r>
            <a:r>
              <a:rPr lang="zh-CN" altLang="en-US" sz="2400" dirty="0"/>
              <a:t>资格考试的必修课程</a:t>
            </a:r>
            <a:endParaRPr lang="en-US" altLang="zh-CN" sz="2400" dirty="0"/>
          </a:p>
          <a:p>
            <a:pPr lvl="1">
              <a:lnSpc>
                <a:spcPct val="90000"/>
              </a:lnSpc>
            </a:pPr>
            <a:r>
              <a:rPr lang="zh-CN" altLang="en-US" sz="2400" dirty="0"/>
              <a:t>在美国考过的</a:t>
            </a:r>
            <a:r>
              <a:rPr lang="en-US" sz="2400" dirty="0"/>
              <a:t>CFP</a:t>
            </a:r>
            <a:r>
              <a:rPr lang="en-US" sz="2400" baseline="30000" dirty="0"/>
              <a:t>®</a:t>
            </a:r>
            <a:r>
              <a:rPr lang="zh-CN" altLang="en-US" sz="2400" dirty="0"/>
              <a:t>得到中国金融理财标准委员会的认可</a:t>
            </a:r>
            <a:endParaRPr lang="en-US" altLang="zh-CN" sz="2400" dirty="0"/>
          </a:p>
          <a:p>
            <a:pPr lvl="1">
              <a:lnSpc>
                <a:spcPct val="90000"/>
              </a:lnSpc>
            </a:pPr>
            <a:r>
              <a:rPr lang="zh-CN" altLang="en-US" sz="2400" dirty="0"/>
              <a:t>可以在美国执业</a:t>
            </a:r>
            <a:endParaRPr lang="en-US" altLang="zh-CN" sz="2400" dirty="0"/>
          </a:p>
          <a:p>
            <a:pPr lvl="1">
              <a:lnSpc>
                <a:spcPct val="90000"/>
              </a:lnSpc>
            </a:pPr>
            <a:r>
              <a:rPr lang="zh-CN" altLang="en-US" sz="2400" dirty="0"/>
              <a:t>可以回国通过地域差别考试后在国内执业</a:t>
            </a:r>
            <a:endParaRPr lang="en-US" altLang="zh-CN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1148</TotalTime>
  <Words>1359</Words>
  <Application>Microsoft Macintosh PowerPoint</Application>
  <PresentationFormat>On-screen Show (4:3)</PresentationFormat>
  <Paragraphs>181</Paragraphs>
  <Slides>19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Arial</vt:lpstr>
      <vt:lpstr>Times New Roman</vt:lpstr>
      <vt:lpstr>默认设计模板</vt:lpstr>
      <vt:lpstr>密苏里大学 个人理财规划3+1+1项目 </vt:lpstr>
      <vt:lpstr>理财规划（financial planning）概况</vt:lpstr>
      <vt:lpstr>理财规划（financial planning）概况</vt:lpstr>
      <vt:lpstr>理财规划师</vt:lpstr>
      <vt:lpstr>CFP®的含金量</vt:lpstr>
      <vt:lpstr>国内CFP®系列认证</vt:lpstr>
      <vt:lpstr>美国CFP®系列认证</vt:lpstr>
      <vt:lpstr>3+1+1项目价值</vt:lpstr>
      <vt:lpstr>3+1+1项目概览</vt:lpstr>
      <vt:lpstr>3+1+1项目流程</vt:lpstr>
      <vt:lpstr>入学条件及学费</vt:lpstr>
      <vt:lpstr>实习机会</vt:lpstr>
      <vt:lpstr> 理财规划师的市场前景（供参考） </vt:lpstr>
      <vt:lpstr> 理财规划师的市场前景（供参考） </vt:lpstr>
      <vt:lpstr>理财服务现状（供参考）</vt:lpstr>
      <vt:lpstr>理财服务现状（供参考）</vt:lpstr>
      <vt:lpstr>2018年各国CFP®持证人状况</vt:lpstr>
      <vt:lpstr>就业领域</vt:lpstr>
      <vt:lpstr>欢迎咨询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密苏里大学 个人理财规划硕士项目</dc:title>
  <dc:creator>wang</dc:creator>
  <cp:lastModifiedBy>Chen</cp:lastModifiedBy>
  <cp:revision>137</cp:revision>
  <dcterms:created xsi:type="dcterms:W3CDTF">2011-09-26T23:45:53Z</dcterms:created>
  <dcterms:modified xsi:type="dcterms:W3CDTF">2019-04-17T23:24:05Z</dcterms:modified>
</cp:coreProperties>
</file>